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2" d="100"/>
          <a:sy n="72" d="100"/>
        </p:scale>
        <p:origin x="6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de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de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46C117F-5CCF-4837-BE5F-2B92066CAFAF}"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4EB90BD-B6CE-46B7-997F-7313B992CCDC}"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de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DB9D11F-B188-461D-B23F-39381795C052}"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de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2E6D8D9-55A2-4063-B0F3-121F44549695}"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de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D4B24536-994D-4021-A283-9F449C0DB509}"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de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CBBBB78-C96F-47B7-AB17-D852CA960AC9}"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5/3/2017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de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0578ACC-22D6-47C1-A373-4FD133E34F3C}" type="datetimeFigureOut">
              <a:rPr lang="en-US" dirty="0"/>
              <a:t>5/3/2017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de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331444B-B92B-4E27-8C94-BB93EAF5CB18}"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de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63EFA5E-FA76-400D-B3DC-F0BA90E6D107}" type="datetimeFigureOut">
              <a:rPr lang="en-US" dirty="0"/>
              <a:t>5/3/2017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5/3/2017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elzijn.angerenstein.nl/bronnen/file/5b6ff39f-ae1f-4908-b102-1890190fe7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Sociale systemen en structuren ( 4.3)</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450412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Socialistatie</a:t>
            </a:r>
            <a:r>
              <a:rPr lang="nl-NL" dirty="0"/>
              <a:t> en nature-</a:t>
            </a:r>
            <a:r>
              <a:rPr lang="nl-NL" dirty="0" err="1"/>
              <a:t>nurture</a:t>
            </a:r>
            <a:endParaRPr lang="nl-NL" dirty="0"/>
          </a:p>
        </p:txBody>
      </p:sp>
      <p:sp>
        <p:nvSpPr>
          <p:cNvPr id="3" name="Tijdelijke aanduiding voor inhoud 2"/>
          <p:cNvSpPr>
            <a:spLocks noGrp="1"/>
          </p:cNvSpPr>
          <p:nvPr>
            <p:ph idx="1"/>
          </p:nvPr>
        </p:nvSpPr>
        <p:spPr/>
        <p:txBody>
          <a:bodyPr/>
          <a:lstStyle/>
          <a:p>
            <a:r>
              <a:rPr lang="nl-NL" dirty="0"/>
              <a:t>Doel van het </a:t>
            </a:r>
            <a:r>
              <a:rPr lang="nl-NL" dirty="0" err="1"/>
              <a:t>socialistatieproces</a:t>
            </a:r>
            <a:r>
              <a:rPr lang="nl-NL" dirty="0"/>
              <a:t>: Mensen waarden en normen laten respecteren van het sociale systeem waarvan ze deel uitmaken. Dit proces duurt het leven lang.  Mensen maken deel uit van verschillende groepen waarin steeds weer andere normen en waarden kunnen gelden. Dit vraagt van mensen dat ze kunnen inspelen op veranderingen. Dit lijkt te pleiten voor </a:t>
            </a:r>
            <a:r>
              <a:rPr lang="nl-NL" dirty="0" err="1"/>
              <a:t>nurture</a:t>
            </a:r>
            <a:r>
              <a:rPr lang="nl-NL" dirty="0"/>
              <a:t>.</a:t>
            </a:r>
          </a:p>
          <a:p>
            <a:r>
              <a:rPr lang="nl-NL" dirty="0"/>
              <a:t>Maar de een kan dit beter dan de ander. Dit pleit voor nature. </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987769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br>
              <a:rPr lang="nl-NL" dirty="0"/>
            </a:br>
            <a:endParaRPr lang="nl-NL" dirty="0"/>
          </a:p>
        </p:txBody>
      </p:sp>
      <p:sp>
        <p:nvSpPr>
          <p:cNvPr id="3" name="Tijdelijke aanduiding voor inhoud 2"/>
          <p:cNvSpPr>
            <a:spLocks noGrp="1"/>
          </p:cNvSpPr>
          <p:nvPr>
            <p:ph idx="1"/>
          </p:nvPr>
        </p:nvSpPr>
        <p:spPr/>
        <p:txBody>
          <a:bodyPr/>
          <a:lstStyle/>
          <a:p>
            <a:r>
              <a:rPr lang="nl-NL" dirty="0">
                <a:hlinkClick r:id="rId2"/>
              </a:rPr>
              <a:t>http://welzijn.angerenstein.nl/bronnen/file/5b6ff39f-ae1f-4908-b102-1890190fe7ce</a:t>
            </a:r>
            <a:r>
              <a:rPr lang="nl-NL" dirty="0"/>
              <a:t> </a:t>
            </a:r>
          </a:p>
          <a:p>
            <a:endParaRPr lang="nl-NL" dirty="0"/>
          </a:p>
          <a:p>
            <a:r>
              <a:rPr lang="nl-NL"/>
              <a:t>Opdracht 11 en 12. </a:t>
            </a:r>
            <a:endParaRPr lang="nl-NL" dirty="0"/>
          </a:p>
        </p:txBody>
      </p:sp>
    </p:spTree>
    <p:extLst>
      <p:ext uri="{BB962C8B-B14F-4D97-AF65-F5344CB8AC3E}">
        <p14:creationId xmlns:p14="http://schemas.microsoft.com/office/powerpoint/2010/main" val="289564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context</a:t>
            </a: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a:t>Mensen leven met elkaar in verschillende situaties en in verschillende netwerken. Dit noemen we de sociale context.</a:t>
            </a:r>
          </a:p>
          <a:p>
            <a:pPr marL="0" indent="0">
              <a:buNone/>
            </a:pPr>
            <a:endParaRPr lang="nl-NL" dirty="0"/>
          </a:p>
          <a:p>
            <a:pPr marL="0" indent="0">
              <a:buNone/>
            </a:pPr>
            <a:r>
              <a:rPr lang="nl-NL" dirty="0"/>
              <a:t>Primair systeem: Mensen uit iemands directe omgeving ( bijv.  partner/ gezin ). Hierin is de meest intensieve vorm van contact. </a:t>
            </a:r>
          </a:p>
          <a:p>
            <a:pPr marL="0" indent="0">
              <a:buNone/>
            </a:pPr>
            <a:endParaRPr lang="nl-NL" dirty="0"/>
          </a:p>
          <a:p>
            <a:pPr marL="0" indent="0">
              <a:buNone/>
            </a:pPr>
            <a:r>
              <a:rPr lang="nl-NL" dirty="0"/>
              <a:t>Sociaal netwerk: Al je sociale contacten en sociale relaties.</a:t>
            </a:r>
          </a:p>
          <a:p>
            <a:pPr marL="0" indent="0">
              <a:buNone/>
            </a:pPr>
            <a:endParaRPr lang="nl-NL" dirty="0"/>
          </a:p>
          <a:p>
            <a:pPr marL="0" indent="0">
              <a:buNone/>
            </a:pPr>
            <a:r>
              <a:rPr lang="nl-NL" dirty="0"/>
              <a:t>Sociale omgeving: mensen met wie je wel te maken hebt maar niet of nauwelijks persoonlijk kent. </a:t>
            </a:r>
          </a:p>
        </p:txBody>
      </p:sp>
    </p:spTree>
    <p:extLst>
      <p:ext uri="{BB962C8B-B14F-4D97-AF65-F5344CB8AC3E}">
        <p14:creationId xmlns:p14="http://schemas.microsoft.com/office/powerpoint/2010/main" val="3995914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Sociaal systeem</a:t>
            </a:r>
          </a:p>
        </p:txBody>
      </p:sp>
      <p:sp>
        <p:nvSpPr>
          <p:cNvPr id="3" name="Tijdelijke aanduiding voor inhoud 2"/>
          <p:cNvSpPr>
            <a:spLocks noGrp="1"/>
          </p:cNvSpPr>
          <p:nvPr>
            <p:ph idx="1"/>
          </p:nvPr>
        </p:nvSpPr>
        <p:spPr/>
        <p:txBody>
          <a:bodyPr>
            <a:normAutofit fontScale="92500" lnSpcReduction="20000"/>
          </a:bodyPr>
          <a:lstStyle/>
          <a:p>
            <a:pPr>
              <a:buFontTx/>
              <a:buChar char="-"/>
            </a:pPr>
            <a:r>
              <a:rPr lang="nl-NL" dirty="0"/>
              <a:t>Meerdere mensen die onderlinge sociale verhoudingen hebben, waarmee ze zich onderscheiden van hun omgeving.</a:t>
            </a:r>
          </a:p>
          <a:p>
            <a:pPr>
              <a:buFontTx/>
              <a:buChar char="-"/>
            </a:pPr>
            <a:r>
              <a:rPr lang="nl-NL" dirty="0"/>
              <a:t>Deze mensen hebben een </a:t>
            </a:r>
            <a:r>
              <a:rPr lang="nl-NL" dirty="0" err="1"/>
              <a:t>gezamelijke</a:t>
            </a:r>
            <a:r>
              <a:rPr lang="nl-NL" dirty="0"/>
              <a:t> wens, reden of doel om voor korte of langere tijd bij elkaar te blijven.</a:t>
            </a:r>
          </a:p>
          <a:p>
            <a:pPr>
              <a:buFontTx/>
              <a:buChar char="-"/>
            </a:pPr>
            <a:r>
              <a:rPr lang="nl-NL" dirty="0"/>
              <a:t>Band kan hecht of minder hecht zijn.</a:t>
            </a:r>
          </a:p>
          <a:p>
            <a:pPr>
              <a:buFontTx/>
              <a:buChar char="-"/>
            </a:pPr>
            <a:r>
              <a:rPr lang="nl-NL" dirty="0"/>
              <a:t>Sociaal systeem kan een kleine groep zijn ( gezin ) of grote groep ( gemeente/provincie)</a:t>
            </a:r>
          </a:p>
          <a:p>
            <a:pPr>
              <a:buFontTx/>
              <a:buChar char="-"/>
            </a:pPr>
            <a:r>
              <a:rPr lang="nl-NL" dirty="0"/>
              <a:t>Sociale systemen en de maatschappij beïnvloeden elkaar. Belangrijk daarbij is de eigenheid van het sociale systeem. </a:t>
            </a:r>
          </a:p>
          <a:p>
            <a:pPr>
              <a:buFontTx/>
              <a:buChar char="-"/>
            </a:pPr>
            <a:r>
              <a:rPr lang="nl-NL" dirty="0" err="1"/>
              <a:t>Talcot</a:t>
            </a:r>
            <a:r>
              <a:rPr lang="nl-NL" dirty="0"/>
              <a:t> Parsons: Grondlegger van de sociale systeemtheorie. Verbindt </a:t>
            </a:r>
            <a:r>
              <a:rPr lang="nl-NL" dirty="0" err="1"/>
              <a:t>socialogie</a:t>
            </a:r>
            <a:r>
              <a:rPr lang="nl-NL" dirty="0"/>
              <a:t> met economie, biologie, politicologie en het systeemdenken.</a:t>
            </a:r>
          </a:p>
          <a:p>
            <a:pPr marL="0" indent="0">
              <a:buNone/>
            </a:pPr>
            <a:endParaRPr lang="nl-NL" dirty="0"/>
          </a:p>
        </p:txBody>
      </p:sp>
    </p:spTree>
    <p:extLst>
      <p:ext uri="{BB962C8B-B14F-4D97-AF65-F5344CB8AC3E}">
        <p14:creationId xmlns:p14="http://schemas.microsoft.com/office/powerpoint/2010/main" val="167918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structuren</a:t>
            </a:r>
          </a:p>
        </p:txBody>
      </p:sp>
      <p:sp>
        <p:nvSpPr>
          <p:cNvPr id="3" name="Tijdelijke aanduiding voor inhoud 2"/>
          <p:cNvSpPr>
            <a:spLocks noGrp="1"/>
          </p:cNvSpPr>
          <p:nvPr>
            <p:ph idx="1"/>
          </p:nvPr>
        </p:nvSpPr>
        <p:spPr/>
        <p:txBody>
          <a:bodyPr>
            <a:normAutofit fontScale="92500" lnSpcReduction="20000"/>
          </a:bodyPr>
          <a:lstStyle/>
          <a:p>
            <a:r>
              <a:rPr lang="nl-NL" dirty="0"/>
              <a:t>Een sociale structuur is het geheel van groepen binnen een maatschappij. Alle sociale systemen binnen die maatschappij dus </a:t>
            </a:r>
          </a:p>
          <a:p>
            <a:r>
              <a:rPr lang="nl-NL" dirty="0"/>
              <a:t>Wordt bepaald door de manier waarop mensen zich gedragen, onderlinge relaties van groepen mensen en de cultuur ( de gezamenlijke gedeelde waarde )</a:t>
            </a:r>
          </a:p>
          <a:p>
            <a:r>
              <a:rPr lang="nl-NL" dirty="0"/>
              <a:t>In een sociale structuur zijn er sociale rollen en sociale posities.</a:t>
            </a:r>
          </a:p>
          <a:p>
            <a:r>
              <a:rPr lang="nl-NL" dirty="0"/>
              <a:t>Sociale rol: normen, waarden en gedrag waarmee iemand voldoet aan verwachtingen die men heeft van mensen in een bepaalde sociale positie. </a:t>
            </a:r>
          </a:p>
          <a:p>
            <a:r>
              <a:rPr lang="nl-NL" dirty="0"/>
              <a:t>Als bepaalde delen van een sociale structuur veranderen dan heeft dat invloed op de omgeving. ( voorbeeld eind 4.3  van traditioneel gezin naar meerdere gezinsvormen )</a:t>
            </a:r>
          </a:p>
        </p:txBody>
      </p:sp>
    </p:spTree>
    <p:extLst>
      <p:ext uri="{BB962C8B-B14F-4D97-AF65-F5344CB8AC3E}">
        <p14:creationId xmlns:p14="http://schemas.microsoft.com/office/powerpoint/2010/main" val="77282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Culturele systemen en structuren</a:t>
            </a:r>
          </a:p>
        </p:txBody>
      </p:sp>
      <p:sp>
        <p:nvSpPr>
          <p:cNvPr id="3" name="Tijdelijke aanduiding voor inhoud 2"/>
          <p:cNvSpPr>
            <a:spLocks noGrp="1"/>
          </p:cNvSpPr>
          <p:nvPr>
            <p:ph idx="1"/>
          </p:nvPr>
        </p:nvSpPr>
        <p:spPr/>
        <p:txBody>
          <a:bodyPr/>
          <a:lstStyle/>
          <a:p>
            <a:r>
              <a:rPr lang="nl-NL" dirty="0"/>
              <a:t>Cultuur: geheel van waarden en normen die mensen aan elkaar overdragen. </a:t>
            </a:r>
          </a:p>
          <a:p>
            <a:r>
              <a:rPr lang="nl-NL" dirty="0"/>
              <a:t>Culturele systemen zijn dus niet los te zien van sociale systemen en </a:t>
            </a:r>
            <a:r>
              <a:rPr lang="nl-NL" dirty="0" err="1"/>
              <a:t>sturcturen</a:t>
            </a:r>
            <a:endParaRPr lang="nl-NL" dirty="0"/>
          </a:p>
          <a:p>
            <a:r>
              <a:rPr lang="nl-NL" dirty="0"/>
              <a:t>Cultureel systeem: Geheel van kennis, normen en waarden, doelen en verwachtingen binnen een samenleving. Het vormt de basis van het sociale leven van mensen in een cultuur.</a:t>
            </a:r>
          </a:p>
          <a:p>
            <a:r>
              <a:rPr lang="nl-NL" dirty="0"/>
              <a:t>Om te kunnen socialiseren moeten mensen zich waarden en normen eigen maken. </a:t>
            </a:r>
          </a:p>
        </p:txBody>
      </p:sp>
    </p:spTree>
    <p:extLst>
      <p:ext uri="{BB962C8B-B14F-4D97-AF65-F5344CB8AC3E}">
        <p14:creationId xmlns:p14="http://schemas.microsoft.com/office/powerpoint/2010/main" val="62975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Culturele structuren</a:t>
            </a:r>
          </a:p>
        </p:txBody>
      </p:sp>
      <p:sp>
        <p:nvSpPr>
          <p:cNvPr id="3" name="Tijdelijke aanduiding voor inhoud 2"/>
          <p:cNvSpPr>
            <a:spLocks noGrp="1"/>
          </p:cNvSpPr>
          <p:nvPr>
            <p:ph idx="1"/>
          </p:nvPr>
        </p:nvSpPr>
        <p:spPr/>
        <p:txBody>
          <a:bodyPr/>
          <a:lstStyle/>
          <a:p>
            <a:r>
              <a:rPr lang="nl-NL" dirty="0"/>
              <a:t>Het geheel van waarden, normen en symbolen die nodig zijn om de sociale structuur te laten ontstaan. </a:t>
            </a:r>
          </a:p>
          <a:p>
            <a:r>
              <a:rPr lang="nl-NL" dirty="0"/>
              <a:t>Cultuur wordt gevormd, overgedragen en veranderd door interacties tussen mensen. </a:t>
            </a:r>
          </a:p>
          <a:p>
            <a:r>
              <a:rPr lang="nl-NL" dirty="0"/>
              <a:t>Zo is er sprake van een voortdurende wisselwerking van generatie op generatie. ( voorbeeld eind 4.4 )</a:t>
            </a:r>
          </a:p>
        </p:txBody>
      </p:sp>
    </p:spTree>
    <p:extLst>
      <p:ext uri="{BB962C8B-B14F-4D97-AF65-F5344CB8AC3E}">
        <p14:creationId xmlns:p14="http://schemas.microsoft.com/office/powerpoint/2010/main" val="339356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Maatschappelijke vraagstukken</a:t>
            </a:r>
          </a:p>
        </p:txBody>
      </p:sp>
      <p:sp>
        <p:nvSpPr>
          <p:cNvPr id="3" name="Tijdelijke aanduiding voor inhoud 2"/>
          <p:cNvSpPr>
            <a:spLocks noGrp="1"/>
          </p:cNvSpPr>
          <p:nvPr>
            <p:ph idx="1"/>
          </p:nvPr>
        </p:nvSpPr>
        <p:spPr/>
        <p:txBody>
          <a:bodyPr>
            <a:normAutofit fontScale="92500" lnSpcReduction="20000"/>
          </a:bodyPr>
          <a:lstStyle/>
          <a:p>
            <a:r>
              <a:rPr lang="nl-NL" dirty="0"/>
              <a:t>Belangrijkste onderwerp waarop de sociologie zich richt is sociale verandering. Sociologie richt zich op de samenleving als geheel.</a:t>
            </a:r>
          </a:p>
          <a:p>
            <a:r>
              <a:rPr lang="nl-NL" dirty="0"/>
              <a:t>Binnen de sociologie zie je verschillende disciplines, die zich allemaal met andere maatschappelijke vraagstukken bezighouden. </a:t>
            </a:r>
          </a:p>
          <a:p>
            <a:r>
              <a:rPr lang="nl-NL" dirty="0"/>
              <a:t>De meest bekende:</a:t>
            </a:r>
          </a:p>
          <a:p>
            <a:pPr>
              <a:buFontTx/>
              <a:buChar char="-"/>
            </a:pPr>
            <a:r>
              <a:rPr lang="nl-NL" dirty="0" err="1"/>
              <a:t>Arbeidsociologie</a:t>
            </a:r>
            <a:endParaRPr lang="nl-NL" dirty="0"/>
          </a:p>
          <a:p>
            <a:pPr>
              <a:buFontTx/>
              <a:buChar char="-"/>
            </a:pPr>
            <a:r>
              <a:rPr lang="nl-NL" dirty="0"/>
              <a:t>Cultuursociologie</a:t>
            </a:r>
          </a:p>
          <a:p>
            <a:pPr>
              <a:buFontTx/>
              <a:buChar char="-"/>
            </a:pPr>
            <a:r>
              <a:rPr lang="nl-NL" dirty="0"/>
              <a:t>Economische sociologie</a:t>
            </a:r>
          </a:p>
          <a:p>
            <a:pPr>
              <a:buFontTx/>
              <a:buChar char="-"/>
            </a:pPr>
            <a:r>
              <a:rPr lang="nl-NL" dirty="0"/>
              <a:t>Sociale sociologie</a:t>
            </a:r>
          </a:p>
          <a:p>
            <a:pPr>
              <a:buFontTx/>
              <a:buChar char="-"/>
            </a:pPr>
            <a:r>
              <a:rPr lang="nl-NL" dirty="0"/>
              <a:t>Wetenschapssociologie</a:t>
            </a:r>
          </a:p>
        </p:txBody>
      </p:sp>
    </p:spTree>
    <p:extLst>
      <p:ext uri="{BB962C8B-B14F-4D97-AF65-F5344CB8AC3E}">
        <p14:creationId xmlns:p14="http://schemas.microsoft.com/office/powerpoint/2010/main" val="580451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Nature-</a:t>
            </a:r>
            <a:r>
              <a:rPr lang="nl-NL" dirty="0" err="1"/>
              <a:t>nurture</a:t>
            </a:r>
            <a:r>
              <a:rPr lang="nl-NL" dirty="0"/>
              <a:t>-discussie</a:t>
            </a:r>
          </a:p>
        </p:txBody>
      </p:sp>
      <p:sp>
        <p:nvSpPr>
          <p:cNvPr id="3" name="Tijdelijke aanduiding voor inhoud 2"/>
          <p:cNvSpPr>
            <a:spLocks noGrp="1"/>
          </p:cNvSpPr>
          <p:nvPr>
            <p:ph idx="1"/>
          </p:nvPr>
        </p:nvSpPr>
        <p:spPr/>
        <p:txBody>
          <a:bodyPr>
            <a:normAutofit/>
          </a:bodyPr>
          <a:lstStyle/>
          <a:p>
            <a:r>
              <a:rPr lang="nl-NL" dirty="0"/>
              <a:t>Zijn individuele kenmerken aangeboren of het gevolg van de opvoeding en de sociale omgeving. </a:t>
            </a:r>
          </a:p>
          <a:p>
            <a:endParaRPr lang="nl-NL" dirty="0"/>
          </a:p>
          <a:p>
            <a:r>
              <a:rPr lang="nl-NL" dirty="0"/>
              <a:t>Nature: aangeboren aanleg</a:t>
            </a:r>
          </a:p>
          <a:p>
            <a:r>
              <a:rPr lang="nl-NL" dirty="0" err="1"/>
              <a:t>Nurture</a:t>
            </a:r>
            <a:r>
              <a:rPr lang="nl-NL" dirty="0"/>
              <a:t>: door opvoeding en sociale omgeving</a:t>
            </a:r>
          </a:p>
          <a:p>
            <a:endParaRPr lang="nl-NL" dirty="0"/>
          </a:p>
          <a:p>
            <a:r>
              <a:rPr lang="nl-NL" dirty="0"/>
              <a:t>Deze discussie komt in veel wetenschappen naar voren. Bijv. psychologie, filosofie, antropologie, biologie.</a:t>
            </a:r>
          </a:p>
          <a:p>
            <a:pPr marL="0" indent="0">
              <a:buNone/>
            </a:pPr>
            <a:endParaRPr lang="nl-NL" dirty="0"/>
          </a:p>
          <a:p>
            <a:endParaRPr lang="nl-NL" dirty="0"/>
          </a:p>
          <a:p>
            <a:endParaRPr lang="nl-NL" dirty="0"/>
          </a:p>
        </p:txBody>
      </p:sp>
    </p:spTree>
    <p:extLst>
      <p:ext uri="{BB962C8B-B14F-4D97-AF65-F5344CB8AC3E}">
        <p14:creationId xmlns:p14="http://schemas.microsoft.com/office/powerpoint/2010/main" val="700616541"/>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TM04033917[[fn=Berlijn]]</Template>
  <TotalTime>56</TotalTime>
  <Words>602</Words>
  <Application>Microsoft Office PowerPoint</Application>
  <PresentationFormat>Breedbeeld</PresentationFormat>
  <Paragraphs>55</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Arial</vt:lpstr>
      <vt:lpstr>Trebuchet MS</vt:lpstr>
      <vt:lpstr>Berlijn</vt:lpstr>
      <vt:lpstr>Sociale systemen en structuren ( 4.3)</vt:lpstr>
      <vt:lpstr>Opdracht </vt:lpstr>
      <vt:lpstr>Sociale context</vt:lpstr>
      <vt:lpstr>Sociaal systeem</vt:lpstr>
      <vt:lpstr>Sociale structuren</vt:lpstr>
      <vt:lpstr>Culturele systemen en structuren</vt:lpstr>
      <vt:lpstr>Culturele structuren</vt:lpstr>
      <vt:lpstr>Maatschappelijke vraagstukken</vt:lpstr>
      <vt:lpstr>Nature-nurture-discussie</vt:lpstr>
      <vt:lpstr>Socialistatie en nature-nurture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Sociale systemen en structuren ( 4.3)</dc:title>
  <dc:creator>Janneke Kamstra</dc:creator>
  <cp:lastModifiedBy>Janneke Kamstra</cp:lastModifiedBy>
  <cp:revision>8</cp:revision>
  <dcterms:created xsi:type="dcterms:W3CDTF">2017-05-03T08:17:57Z</dcterms:created>
  <dcterms:modified xsi:type="dcterms:W3CDTF">2017-05-03T20:48:14Z</dcterms:modified>
</cp:coreProperties>
</file>